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1.4: Hamiltonian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 for Liberal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Brute-Force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ClrTx/>
              <a:buFont typeface="+mj-lt"/>
              <a:buAutoNum type="arabicPeriod"/>
            </a:pPr>
            <a:r>
              <a:rPr lang="en-US" dirty="0" smtClean="0"/>
              <a:t>Examine all possible Hamiltonian circuits</a:t>
            </a:r>
          </a:p>
          <a:p>
            <a:pPr marL="633222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ClrTx/>
              <a:buFont typeface="+mj-lt"/>
              <a:buAutoNum type="arabicPeriod"/>
            </a:pPr>
            <a:r>
              <a:rPr lang="en-US" dirty="0" smtClean="0"/>
              <a:t>Compute the total cost of all of these circuits</a:t>
            </a:r>
          </a:p>
          <a:p>
            <a:pPr marL="633222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ClrTx/>
              <a:buFont typeface="+mj-lt"/>
              <a:buAutoNum type="arabicPeriod"/>
            </a:pPr>
            <a:r>
              <a:rPr lang="en-US" dirty="0" smtClean="0"/>
              <a:t>Choose the circuit with the lowest total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Road Trip!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800600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Suppose you want to take a road trip for Spring Break</a:t>
            </a:r>
          </a:p>
          <a:p>
            <a:endParaRPr lang="en-US" dirty="0" smtClean="0"/>
          </a:p>
          <a:p>
            <a:r>
              <a:rPr lang="en-US" dirty="0" smtClean="0"/>
              <a:t>You want to start from Shippensburg (S), and visit Harrisburg (H), Lancaster (La), and Lewisburg (Le) in some order before returning to Ship</a:t>
            </a:r>
          </a:p>
        </p:txBody>
      </p:sp>
      <p:pic>
        <p:nvPicPr>
          <p:cNvPr id="4" name="Picture 3" descr="hamil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799" y="2590800"/>
            <a:ext cx="3557850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Find All Possible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Shippensburg, we have three choices for our first destination</a:t>
            </a:r>
            <a:endParaRPr lang="en-US" dirty="0"/>
          </a:p>
        </p:txBody>
      </p:sp>
      <p:pic>
        <p:nvPicPr>
          <p:cNvPr id="4" name="Picture 3" descr="bruteforce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733799"/>
            <a:ext cx="1506806" cy="209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Find All Possible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each of these possibilities, we now have two choices</a:t>
            </a:r>
            <a:endParaRPr lang="en-US" dirty="0"/>
          </a:p>
        </p:txBody>
      </p:sp>
      <p:pic>
        <p:nvPicPr>
          <p:cNvPr id="5" name="Picture 4" descr="bruteforc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465762"/>
            <a:ext cx="2450389" cy="269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Find All Possible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we only have one choice remaining</a:t>
            </a:r>
            <a:endParaRPr lang="en-US" dirty="0"/>
          </a:p>
        </p:txBody>
      </p:sp>
      <p:pic>
        <p:nvPicPr>
          <p:cNvPr id="6" name="Picture 5" descr="bruteforce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394" y="3465762"/>
            <a:ext cx="3401287" cy="269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Find All Possible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finally, we must return to S</a:t>
            </a:r>
            <a:endParaRPr lang="en-US" dirty="0"/>
          </a:p>
        </p:txBody>
      </p:sp>
      <p:pic>
        <p:nvPicPr>
          <p:cNvPr id="5" name="Picture 4" descr="bruteforce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690" y="3459666"/>
            <a:ext cx="4205892" cy="270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Find the Cost of Each Circuit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74825"/>
          <a:ext cx="7239000" cy="343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223"/>
                <a:gridCol w="4289777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Circuit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S – H – La – Le – 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43 + 39 + 100 + 99 = 281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S – H – Le – La – 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43 + 62 + 100 + 79 = 284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S – La – H – Le – 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79 + 39 + 62 + 99 = 279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S – La – Le – H – 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79 + 100 + 62 + 43 = 284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S – Le – H – La – 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99 + 62 + 39 + 79 = 279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S – Le – La – H – 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99 + 100 + 39 + 43 = 281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Choose the Lowest Cost Circuit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74825"/>
          <a:ext cx="7239000" cy="343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223"/>
                <a:gridCol w="4289777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Circuit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S – H – La – Le – 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43 + 39 + 100 + 99 = 281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S – H – Le – La – 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43 + 62 + 100 + 79 = 284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 – La – H – Le – S</a:t>
                      </a: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 + 39 + 62 + 99 = 279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S – La – Le – H – 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79 + 100 + 62 + 43 = 284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 – Le – H – La – S</a:t>
                      </a: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 + 62 + 39 + 79 = 279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Times New Roman"/>
                          <a:cs typeface="Times New Roman"/>
                        </a:rPr>
                        <a:t>S – Le – La – H – 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99 + 100 + 39 + 43 = 281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tie!  Or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7244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we draw these two circuits, we find that in fact they are the same</a:t>
            </a:r>
          </a:p>
          <a:p>
            <a:endParaRPr lang="en-US" dirty="0" smtClean="0"/>
          </a:p>
          <a:p>
            <a:r>
              <a:rPr lang="en-US" dirty="0" smtClean="0"/>
              <a:t>One circuit is the reverse of the other, so the total costs are the same</a:t>
            </a:r>
          </a:p>
          <a:p>
            <a:endParaRPr lang="en-US" dirty="0" smtClean="0"/>
          </a:p>
          <a:p>
            <a:r>
              <a:rPr lang="en-US" dirty="0" smtClean="0"/>
              <a:t>In fact, while it looked like there were 6 total circuits, really there were only 3</a:t>
            </a:r>
            <a:endParaRPr lang="en-US" dirty="0"/>
          </a:p>
        </p:txBody>
      </p:sp>
      <p:pic>
        <p:nvPicPr>
          <p:cNvPr id="4" name="Picture 3" descr="hamil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550" y="2590800"/>
            <a:ext cx="3557850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brute force method is good because we know for sure we find the best possible answer</a:t>
            </a:r>
          </a:p>
          <a:p>
            <a:endParaRPr lang="en-US" dirty="0" smtClean="0"/>
          </a:p>
          <a:p>
            <a:r>
              <a:rPr lang="en-US" dirty="0" smtClean="0"/>
              <a:t>The biggest disadvantage of the brute force method is that the total number of circuits gets very large if we look at graphs with more vertices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Kind of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038600" cy="4625609"/>
          </a:xfrm>
        </p:spPr>
        <p:txBody>
          <a:bodyPr/>
          <a:lstStyle/>
          <a:p>
            <a:r>
              <a:rPr lang="en-US" dirty="0" smtClean="0"/>
              <a:t>A postal worker needs to take several packages from the post office, deliver them to the four locations shown on the map, and then return to the office</a:t>
            </a:r>
            <a:endParaRPr lang="en-US" dirty="0"/>
          </a:p>
        </p:txBody>
      </p:sp>
      <p:pic>
        <p:nvPicPr>
          <p:cNvPr id="4" name="Picture 3" descr="hami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276211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our example, we had 4 total vertices</a:t>
            </a:r>
          </a:p>
          <a:p>
            <a:endParaRPr lang="en-US" dirty="0" smtClean="0"/>
          </a:p>
          <a:p>
            <a:r>
              <a:rPr lang="en-US" dirty="0" smtClean="0"/>
              <a:t>So from our starting point, we had 3 choices, then we had 2 choices, then 1 choices, then no choice but to go back to the start</a:t>
            </a:r>
          </a:p>
          <a:p>
            <a:endParaRPr lang="en-US" dirty="0" smtClean="0"/>
          </a:p>
          <a:p>
            <a:r>
              <a:rPr lang="en-US" dirty="0" smtClean="0"/>
              <a:t>That gave us 3 </a:t>
            </a:r>
            <a:r>
              <a:rPr lang="en-US" dirty="0" smtClean="0">
                <a:sym typeface="Symbol"/>
              </a:rPr>
              <a:t> 2  1 = 6 total circuits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But really there were only half that: 3 circuits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we had 5 total vertices?</a:t>
            </a:r>
          </a:p>
          <a:p>
            <a:endParaRPr lang="en-US" dirty="0" smtClean="0"/>
          </a:p>
          <a:p>
            <a:r>
              <a:rPr lang="en-US" dirty="0" smtClean="0"/>
              <a:t>We would have 4 choices, then 3, then 2, then 1, then back to the start</a:t>
            </a:r>
          </a:p>
          <a:p>
            <a:endParaRPr lang="en-US" dirty="0" smtClean="0"/>
          </a:p>
          <a:p>
            <a:r>
              <a:rPr lang="en-US" dirty="0" smtClean="0"/>
              <a:t>That gives us 4 </a:t>
            </a:r>
            <a:r>
              <a:rPr lang="en-US" dirty="0" smtClean="0">
                <a:sym typeface="Symbol"/>
              </a:rPr>
              <a:t> </a:t>
            </a:r>
            <a:r>
              <a:rPr lang="en-US" dirty="0" smtClean="0"/>
              <a:t>3 </a:t>
            </a:r>
            <a:r>
              <a:rPr lang="en-US" dirty="0" smtClean="0">
                <a:sym typeface="Symbol"/>
              </a:rPr>
              <a:t> 2  1 = 24 total circuits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And again there would only really be half that: 12 circuits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calculation we are doing is a common one in mathematics, called </a:t>
            </a:r>
            <a:r>
              <a:rPr lang="en-US" b="1" dirty="0" smtClean="0"/>
              <a:t>factorial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factorial of a whole number </a:t>
            </a:r>
            <a:r>
              <a:rPr lang="en-US" i="1" dirty="0" smtClean="0"/>
              <a:t>n</a:t>
            </a:r>
            <a:r>
              <a:rPr lang="en-US" dirty="0" smtClean="0"/>
              <a:t> is the product of all the whole numbers between 1 and </a:t>
            </a:r>
            <a:r>
              <a:rPr lang="en-US" i="1" dirty="0" smtClean="0"/>
              <a:t>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Factorial is written with an exclamation point:</a:t>
            </a:r>
            <a:br>
              <a:rPr lang="en-US" dirty="0" smtClean="0"/>
            </a:br>
            <a:r>
              <a:rPr lang="en-US" i="1" dirty="0" smtClean="0"/>
              <a:t>n</a:t>
            </a:r>
            <a:r>
              <a:rPr lang="en-US" dirty="0" smtClean="0"/>
              <a:t>! =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 (</a:t>
            </a:r>
            <a:r>
              <a:rPr lang="en-US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– 1)    3  2  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example: 5! = 5 </a:t>
            </a:r>
            <a:r>
              <a:rPr lang="en-US" dirty="0" smtClean="0">
                <a:sym typeface="Symbol"/>
              </a:rPr>
              <a:t> 4  3  2  1 = 120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Factorial numbers grow very quickly</a:t>
            </a:r>
          </a:p>
          <a:p>
            <a:endParaRPr lang="en-US" dirty="0" smtClean="0"/>
          </a:p>
          <a:p>
            <a:r>
              <a:rPr lang="en-US" dirty="0" smtClean="0"/>
              <a:t>7! = 5040</a:t>
            </a:r>
          </a:p>
          <a:p>
            <a:endParaRPr lang="en-US" dirty="0" smtClean="0"/>
          </a:p>
          <a:p>
            <a:r>
              <a:rPr lang="en-US" dirty="0" smtClean="0"/>
              <a:t>This means that if we had tried to solve our road trip problem </a:t>
            </a:r>
            <a:r>
              <a:rPr lang="en-US" smtClean="0"/>
              <a:t>with 8 </a:t>
            </a:r>
            <a:r>
              <a:rPr lang="en-US" dirty="0" smtClean="0"/>
              <a:t>locations instead of 4, we would have had to consider over five thousand circuits instead of just six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Fishermen laying and collecting traps from certain locations (“Deadliest Catch”)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Vending machine company collecting money from various machines around campus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School bus picking up special-needs children from certain houses in a town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Programming a robot to spot-weld certain locations on a car frame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the brute-force method to find the lowest-cost Hamiltonian circuit for this graph</a:t>
            </a:r>
          </a:p>
          <a:p>
            <a:endParaRPr lang="en-US" dirty="0" smtClean="0"/>
          </a:p>
          <a:p>
            <a:pPr marL="633222" indent="-514350">
              <a:buClrTx/>
              <a:buFont typeface="+mj-lt"/>
              <a:buAutoNum type="arabicPeriod"/>
            </a:pPr>
            <a:r>
              <a:rPr lang="en-US" dirty="0" smtClean="0"/>
              <a:t>Examine all possible </a:t>
            </a:r>
            <a:br>
              <a:rPr lang="en-US" dirty="0" smtClean="0"/>
            </a:br>
            <a:r>
              <a:rPr lang="en-US" dirty="0" smtClean="0"/>
              <a:t>Hamiltonian circuits</a:t>
            </a:r>
          </a:p>
          <a:p>
            <a:pPr marL="633222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ClrTx/>
              <a:buFont typeface="+mj-lt"/>
              <a:buAutoNum type="arabicPeriod"/>
            </a:pPr>
            <a:r>
              <a:rPr lang="en-US" dirty="0" smtClean="0"/>
              <a:t>Compute the total </a:t>
            </a:r>
            <a:br>
              <a:rPr lang="en-US" dirty="0" smtClean="0"/>
            </a:br>
            <a:r>
              <a:rPr lang="en-US" dirty="0" smtClean="0"/>
              <a:t>cost of all of these </a:t>
            </a:r>
            <a:br>
              <a:rPr lang="en-US" dirty="0" smtClean="0"/>
            </a:br>
            <a:r>
              <a:rPr lang="en-US" dirty="0" smtClean="0"/>
              <a:t>circuits</a:t>
            </a:r>
          </a:p>
          <a:p>
            <a:pPr marL="633222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ClrTx/>
              <a:buFont typeface="+mj-lt"/>
              <a:buAutoNum type="arabicPeriod"/>
            </a:pPr>
            <a:r>
              <a:rPr lang="en-US" dirty="0" smtClean="0"/>
              <a:t>Choose the circuit </a:t>
            </a:r>
            <a:br>
              <a:rPr lang="en-US" dirty="0" smtClean="0"/>
            </a:br>
            <a:r>
              <a:rPr lang="en-US" dirty="0" smtClean="0"/>
              <a:t>with the lowest total </a:t>
            </a:r>
            <a:br>
              <a:rPr lang="en-US" dirty="0" smtClean="0"/>
            </a:br>
            <a:r>
              <a:rPr lang="en-US" dirty="0" smtClean="0"/>
              <a:t>cost</a:t>
            </a:r>
          </a:p>
          <a:p>
            <a:endParaRPr lang="en-US" dirty="0"/>
          </a:p>
        </p:txBody>
      </p:sp>
      <p:pic>
        <p:nvPicPr>
          <p:cNvPr id="4" name="Picture 3" descr="hamil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971800"/>
            <a:ext cx="3840480" cy="324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Examine </a:t>
            </a:r>
            <a:r>
              <a:rPr lang="en-US" dirty="0"/>
              <a:t>all possible </a:t>
            </a:r>
            <a:r>
              <a:rPr lang="en-US" dirty="0" smtClean="0"/>
              <a:t>Hamiltonian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we make a “tree diagram” that lists all of the Hamiltonian circuits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Notice that we chose A as our starting point, but really we could have started anywhere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965893"/>
            <a:ext cx="3423738" cy="22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93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Compute </a:t>
            </a:r>
            <a:r>
              <a:rPr lang="en-US" dirty="0"/>
              <a:t>the total </a:t>
            </a:r>
            <a:r>
              <a:rPr lang="en-US" dirty="0" smtClean="0"/>
              <a:t>cost </a:t>
            </a:r>
            <a:r>
              <a:rPr lang="en-US" dirty="0"/>
              <a:t>of all of these </a:t>
            </a:r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add up the total cost of each circuit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Notice that we get every circuit twice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695173"/>
              </p:ext>
            </p:extLst>
          </p:nvPr>
        </p:nvGraphicFramePr>
        <p:xfrm>
          <a:off x="304800" y="2514600"/>
          <a:ext cx="548640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124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Circuit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 – B – C – D – A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8 + 9 + 12 + 7 = 36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– B – D – C – A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8 + 6 + 12 + 10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= 36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 – C – B – D – A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10 + 9 + 6 + 7 = 32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 – C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– D – B – 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10 + 12 + 6 + 8 = 36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 – D – B – C – 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+ 6 + 9 + 10 = 32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 – D – C – B – 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7 + 12 + 9 + 8 = 36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hamil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819400"/>
            <a:ext cx="3029988" cy="25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5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/>
              <a:t>Choose the circuit </a:t>
            </a:r>
            <a:r>
              <a:rPr lang="en-US" dirty="0" smtClean="0"/>
              <a:t>with </a:t>
            </a:r>
            <a:r>
              <a:rPr lang="en-US" dirty="0"/>
              <a:t>the lowest </a:t>
            </a:r>
            <a:r>
              <a:rPr lang="en-US" dirty="0" smtClean="0"/>
              <a:t>total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we choose the cheapest circuit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585164"/>
              </p:ext>
            </p:extLst>
          </p:nvPr>
        </p:nvGraphicFramePr>
        <p:xfrm>
          <a:off x="304800" y="2514600"/>
          <a:ext cx="5486400" cy="292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124200"/>
              </a:tblGrid>
              <a:tr h="425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Circuit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 – B – C – D – A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8 + 9 + 12 + 7 = 36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– B – D – C – A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8 + 6 + 12 + 10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= 36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 – C – B – D – A 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 + 9 + 6 + 7 = 32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 – C</a:t>
                      </a:r>
                      <a:r>
                        <a:rPr lang="en-US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– D – B – 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10 + 12 + 6 + 8 = 36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 – D – B – C – A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+ 6 + 9 + 10 = 32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 – D – C – B – 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7 + 12 + 9 + 8 = 36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2" y="2819400"/>
            <a:ext cx="3029983" cy="25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Kind of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038600" cy="4625609"/>
          </a:xfrm>
        </p:spPr>
        <p:txBody>
          <a:bodyPr/>
          <a:lstStyle/>
          <a:p>
            <a:r>
              <a:rPr lang="en-US" dirty="0" smtClean="0"/>
              <a:t>The postal worker wants to know the best route to take to deliver the packages</a:t>
            </a:r>
          </a:p>
          <a:p>
            <a:endParaRPr lang="en-US" dirty="0" smtClean="0"/>
          </a:p>
          <a:p>
            <a:r>
              <a:rPr lang="en-US" dirty="0" smtClean="0"/>
              <a:t>Do we want to use Euler circuits to solve this problem?</a:t>
            </a:r>
            <a:endParaRPr lang="en-US" dirty="0"/>
          </a:p>
        </p:txBody>
      </p:sp>
      <p:pic>
        <p:nvPicPr>
          <p:cNvPr id="4" name="Picture 3" descr="hami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276211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this Problem</a:t>
            </a:r>
            <a:endParaRPr lang="en-US" dirty="0"/>
          </a:p>
        </p:txBody>
      </p:sp>
      <p:pic>
        <p:nvPicPr>
          <p:cNvPr id="4" name="Picture 3" descr="hami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276206" cy="3931920"/>
          </a:xfrm>
          <a:prstGeom prst="rect">
            <a:avLst/>
          </a:prstGeom>
        </p:spPr>
      </p:pic>
      <p:pic>
        <p:nvPicPr>
          <p:cNvPr id="5" name="Picture 4" descr="graph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4302080" cy="395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Kind of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038600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is called a </a:t>
            </a:r>
            <a:r>
              <a:rPr lang="en-US" b="1" dirty="0" smtClean="0"/>
              <a:t>complete graph</a:t>
            </a:r>
            <a:r>
              <a:rPr lang="en-US" dirty="0" smtClean="0"/>
              <a:t> because every pair of vertices is connected by an edge</a:t>
            </a:r>
          </a:p>
          <a:p>
            <a:endParaRPr lang="en-US" dirty="0" smtClean="0"/>
          </a:p>
          <a:p>
            <a:r>
              <a:rPr lang="en-US" dirty="0" smtClean="0"/>
              <a:t>This represents our ability to travel from any point to any other</a:t>
            </a:r>
            <a:endParaRPr lang="en-US" dirty="0"/>
          </a:p>
        </p:txBody>
      </p:sp>
      <p:pic>
        <p:nvPicPr>
          <p:cNvPr id="4" name="Picture 3" descr="graph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4302080" cy="395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Kind of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038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We don’t need an Euler circuit, which would have us travel along each edge</a:t>
            </a:r>
          </a:p>
          <a:p>
            <a:endParaRPr lang="en-US" dirty="0" smtClean="0"/>
          </a:p>
          <a:p>
            <a:r>
              <a:rPr lang="en-US" dirty="0" smtClean="0"/>
              <a:t>We just need to visit each </a:t>
            </a:r>
            <a:r>
              <a:rPr lang="en-US" b="1" dirty="0" smtClean="0"/>
              <a:t>vertex</a:t>
            </a:r>
            <a:r>
              <a:rPr lang="en-US" dirty="0" smtClean="0"/>
              <a:t> once and then return to our starting point</a:t>
            </a:r>
            <a:endParaRPr lang="en-US" dirty="0"/>
          </a:p>
        </p:txBody>
      </p:sp>
      <p:pic>
        <p:nvPicPr>
          <p:cNvPr id="4" name="Picture 3" descr="graph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4302080" cy="395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Kind of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038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Hamiltonian circuit</a:t>
            </a:r>
            <a:r>
              <a:rPr lang="en-US" dirty="0" smtClean="0"/>
              <a:t> is a circuit that visits each vertex exactly once, except for the starting vertex, which is the same as the ending vertex</a:t>
            </a:r>
            <a:endParaRPr lang="en-US" dirty="0"/>
          </a:p>
        </p:txBody>
      </p:sp>
      <p:pic>
        <p:nvPicPr>
          <p:cNvPr id="4" name="Picture 3" descr="graph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4302080" cy="395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Hamiltonian Circuits</a:t>
            </a:r>
            <a:endParaRPr lang="en-US" dirty="0"/>
          </a:p>
        </p:txBody>
      </p:sp>
      <p:pic>
        <p:nvPicPr>
          <p:cNvPr id="4" name="Content Placeholder 3" descr="graph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108610"/>
            <a:ext cx="4302080" cy="3958404"/>
          </a:xfrm>
        </p:spPr>
      </p:pic>
      <p:pic>
        <p:nvPicPr>
          <p:cNvPr id="5" name="Picture 4" descr="graph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4302080" cy="395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“Best”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find the circuit that has the lowest total “cost”</a:t>
            </a:r>
          </a:p>
          <a:p>
            <a:endParaRPr lang="en-US" dirty="0" smtClean="0"/>
          </a:p>
          <a:p>
            <a:r>
              <a:rPr lang="en-US" dirty="0" smtClean="0"/>
              <a:t>Here “cost” might mean</a:t>
            </a:r>
          </a:p>
          <a:p>
            <a:pPr lvl="1"/>
            <a:r>
              <a:rPr lang="en-US" dirty="0" smtClean="0"/>
              <a:t>travel time</a:t>
            </a:r>
          </a:p>
          <a:p>
            <a:pPr lvl="1"/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monetary cost</a:t>
            </a:r>
          </a:p>
          <a:p>
            <a:pPr lvl="1"/>
            <a:r>
              <a:rPr lang="en-US" dirty="0" smtClean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458</TotalTime>
  <Words>1280</Words>
  <Application>Microsoft Office PowerPoint</Application>
  <PresentationFormat>On-screen Show (4:3)</PresentationFormat>
  <Paragraphs>183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Theme</vt:lpstr>
      <vt:lpstr>Section 1.4: Hamiltonian Circuits</vt:lpstr>
      <vt:lpstr>A New Kind of Problem</vt:lpstr>
      <vt:lpstr>A New Kind of Problem</vt:lpstr>
      <vt:lpstr>Modeling this Problem</vt:lpstr>
      <vt:lpstr>A New Kind of Graph</vt:lpstr>
      <vt:lpstr>A New Kind of Circuit</vt:lpstr>
      <vt:lpstr>A New Kind of Circuit</vt:lpstr>
      <vt:lpstr>Examples of Hamiltonian Circuits</vt:lpstr>
      <vt:lpstr>Finding the “Best” Circuit</vt:lpstr>
      <vt:lpstr>The Brute-Force Method</vt:lpstr>
      <vt:lpstr>Example: Road Trip!</vt:lpstr>
      <vt:lpstr>Step 1: Find All Possible Circuits</vt:lpstr>
      <vt:lpstr>Step 1: Find All Possible Circuits</vt:lpstr>
      <vt:lpstr>Step 1: Find All Possible Circuits</vt:lpstr>
      <vt:lpstr>Step 1: Find All Possible Circuits</vt:lpstr>
      <vt:lpstr>Step 2: Find the Cost of Each Circuit</vt:lpstr>
      <vt:lpstr>Step 3: Choose the Lowest Cost Circuit</vt:lpstr>
      <vt:lpstr>It’s a tie!  Or is it?</vt:lpstr>
      <vt:lpstr>Pros and Cons</vt:lpstr>
      <vt:lpstr>How Many Circuits?</vt:lpstr>
      <vt:lpstr>How Many Circuits?</vt:lpstr>
      <vt:lpstr>How Many Circuits?</vt:lpstr>
      <vt:lpstr>How Many Circuits?</vt:lpstr>
      <vt:lpstr>Other Applications</vt:lpstr>
      <vt:lpstr>Your Turn</vt:lpstr>
      <vt:lpstr>1. Examine all possible Hamiltonian circuits</vt:lpstr>
      <vt:lpstr>2. Compute the total cost of all of these circuits</vt:lpstr>
      <vt:lpstr>3. Choose the circuit with the lowest total cost</vt:lpstr>
    </vt:vector>
  </TitlesOfParts>
  <Company>Shippensburg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1.4: Hamiltonian Circuits</dc:title>
  <dc:creator>James Hamblin</dc:creator>
  <cp:lastModifiedBy>James Hamblin</cp:lastModifiedBy>
  <cp:revision>53</cp:revision>
  <dcterms:created xsi:type="dcterms:W3CDTF">2009-07-30T15:08:51Z</dcterms:created>
  <dcterms:modified xsi:type="dcterms:W3CDTF">2011-04-28T18:43:37Z</dcterms:modified>
</cp:coreProperties>
</file>